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9"/>
  </p:notesMasterIdLst>
  <p:handoutMasterIdLst>
    <p:handoutMasterId r:id="rId30"/>
  </p:handoutMasterIdLst>
  <p:sldIdLst>
    <p:sldId id="274" r:id="rId3"/>
    <p:sldId id="429" r:id="rId4"/>
    <p:sldId id="405" r:id="rId5"/>
    <p:sldId id="406" r:id="rId6"/>
    <p:sldId id="407" r:id="rId7"/>
    <p:sldId id="408" r:id="rId8"/>
    <p:sldId id="409" r:id="rId9"/>
    <p:sldId id="410" r:id="rId10"/>
    <p:sldId id="411" r:id="rId11"/>
    <p:sldId id="412" r:id="rId12"/>
    <p:sldId id="415" r:id="rId13"/>
    <p:sldId id="430" r:id="rId14"/>
    <p:sldId id="417" r:id="rId15"/>
    <p:sldId id="418" r:id="rId16"/>
    <p:sldId id="419" r:id="rId17"/>
    <p:sldId id="420" r:id="rId18"/>
    <p:sldId id="421" r:id="rId19"/>
    <p:sldId id="422" r:id="rId20"/>
    <p:sldId id="423" r:id="rId21"/>
    <p:sldId id="425" r:id="rId22"/>
    <p:sldId id="426" r:id="rId23"/>
    <p:sldId id="427" r:id="rId24"/>
    <p:sldId id="428" r:id="rId25"/>
    <p:sldId id="403" r:id="rId26"/>
    <p:sldId id="404" r:id="rId27"/>
    <p:sldId id="393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29"/>
          </p14:sldIdLst>
        </p14:section>
        <p14:section name="Content" id="{62B953B8-B832-47C6-9235-D817D1BAEB4D}">
          <p14:sldIdLst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5"/>
            <p14:sldId id="430"/>
            <p14:sldId id="417"/>
            <p14:sldId id="418"/>
            <p14:sldId id="419"/>
            <p14:sldId id="420"/>
            <p14:sldId id="421"/>
            <p14:sldId id="422"/>
            <p14:sldId id="423"/>
            <p14:sldId id="425"/>
            <p14:sldId id="426"/>
            <p14:sldId id="427"/>
            <p14:sldId id="428"/>
          </p14:sldIdLst>
        </p14:section>
        <p14:section name="Conclusion" id="{10E03AB1-9AA8-4E86-9A64-D741901E50A2}">
          <p14:sldIdLst>
            <p14:sldId id="403"/>
            <p14:sldId id="404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BFF"/>
    <a:srgbClr val="005828"/>
    <a:srgbClr val="00B050"/>
    <a:srgbClr val="003760"/>
    <a:srgbClr val="0070C0"/>
    <a:srgbClr val="C6C0AA"/>
    <a:srgbClr val="FFF0D9"/>
    <a:srgbClr val="FFA72A"/>
    <a:srgbClr val="F0F5FA"/>
    <a:srgbClr val="1A8AF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74" d="100"/>
          <a:sy n="74" d="100"/>
        </p:scale>
        <p:origin x="360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80513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22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0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403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880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66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softuni.bg/courses/databases-sqlsrv" TargetMode="External"/><Relationship Id="rId7" Type="http://schemas.openxmlformats.org/officeDocument/2006/relationships/hyperlink" Target="https://www.facebook.com/groups/23264491714587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https://softuni.bg/forum/categories/63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sql-server/sql-server-2016" TargetMode="External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hyperlink" Target="https://www.visualstudio.com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58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62.png"/><Relationship Id="rId7" Type="http://schemas.openxmlformats.org/officeDocument/2006/relationships/image" Target="../media/image55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5" Type="http://schemas.openxmlformats.org/officeDocument/2006/relationships/image" Target="../media/image59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61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6.png"/><Relationship Id="rId14" Type="http://schemas.openxmlformats.org/officeDocument/2006/relationships/hyperlink" Target="http://www.infragistics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3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4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C# Database Fundamentals</a:t>
            </a:r>
            <a:br>
              <a:rPr lang="en-US" dirty="0"/>
            </a:br>
            <a:r>
              <a:rPr lang="en-US" dirty="0"/>
              <a:t>with Microsoft SQL Server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800600"/>
            <a:ext cx="3187613" cy="525135"/>
          </a:xfrm>
        </p:spPr>
        <p:txBody>
          <a:bodyPr/>
          <a:lstStyle/>
          <a:p>
            <a:r>
              <a:rPr lang="en-US" noProof="1"/>
              <a:t>SoftUni</a:t>
            </a:r>
            <a:r>
              <a:rPr lang="en-US" dirty="0"/>
              <a:t>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270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378954" y="3807577"/>
            <a:ext cx="970137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 DB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</a:t>
            </a:r>
          </a:p>
        </p:txBody>
      </p:sp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6767513" y="3124200"/>
            <a:ext cx="4722812" cy="30480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379">
            <a:off x="6536649" y="4133835"/>
            <a:ext cx="3134069" cy="23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Viktor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Kostadinov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Programmed as a hobby since high school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Developed a resource-sharing website during his university years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Interests include astronomy and game development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26" y="1468066"/>
            <a:ext cx="2800610" cy="315986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75922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Georgi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Stoimenov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Interests in education platforms and personal development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  <a:r>
              <a:rPr lang="bg-BG" dirty="0"/>
              <a:t> (</a:t>
            </a:r>
            <a:r>
              <a:rPr lang="en-US" dirty="0"/>
              <a:t>2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1600200"/>
            <a:ext cx="2336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67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Database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20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40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0-50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16-Jan-2017 – 19-Feb-2017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/>
              <a:t>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Database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Mandatory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Final exam – 85%</a:t>
            </a:r>
          </a:p>
          <a:p>
            <a:pPr lvl="1"/>
            <a:r>
              <a:rPr lang="en-US" dirty="0"/>
              <a:t>Exercises &amp; homework – 15%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8084107" y="16698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24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>
              <a:spcBef>
                <a:spcPts val="2400"/>
              </a:spcBef>
            </a:pPr>
            <a:r>
              <a:rPr lang="en-US" dirty="0"/>
              <a:t>Do your homework when it's due!</a:t>
            </a:r>
          </a:p>
          <a:p>
            <a:pPr lvl="1"/>
            <a:r>
              <a:rPr lang="en-US" dirty="0"/>
              <a:t>Assignments pile up quickly</a:t>
            </a:r>
          </a:p>
          <a:p>
            <a:pPr>
              <a:spcBef>
                <a:spcPts val="24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924966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https://softuni.bg/courses/databases-sqlsrv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softuni.bg/forum/categories/63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5560288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facebook.com/groups/232644917145874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SQL Server &amp; Management Studio</a:t>
            </a:r>
            <a:br>
              <a:rPr lang="en-US" dirty="0"/>
            </a:br>
            <a:r>
              <a:rPr lang="en-US" dirty="0">
                <a:hlinkClick r:id="rId3"/>
              </a:rPr>
              <a:t>https://www.microsoft.com/en-us/sql-server/sql-server-2016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Visual Studio – </a:t>
            </a:r>
            <a:r>
              <a:rPr lang="en-US" dirty="0">
                <a:hlinkClick r:id="rId4"/>
              </a:rPr>
              <a:t>https://www.visualstudio.com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433" y="4343400"/>
            <a:ext cx="2723321" cy="1663872"/>
          </a:xfrm>
          <a:prstGeom prst="roundRect">
            <a:avLst>
              <a:gd name="adj" fmla="val 2286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869" y="4343400"/>
            <a:ext cx="4350417" cy="16638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71" y="4346620"/>
            <a:ext cx="1660652" cy="166065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588779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8464" y="3900303"/>
            <a:ext cx="11062348" cy="1568497"/>
          </a:xfrm>
        </p:spPr>
        <p:txBody>
          <a:bodyPr/>
          <a:lstStyle/>
          <a:p>
            <a:r>
              <a:rPr lang="en-US" dirty="0"/>
              <a:t>DB Fundamentals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204264" y="5602568"/>
            <a:ext cx="9690748" cy="798231"/>
          </a:xfrm>
        </p:spPr>
        <p:txBody>
          <a:bodyPr/>
          <a:lstStyle/>
          <a:p>
            <a:r>
              <a:rPr lang="en-US" dirty="0"/>
              <a:t>Intensive 4 Months Databases Training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693" r="-92671" b="-1"/>
          <a:stretch/>
        </p:blipFill>
        <p:spPr>
          <a:xfrm>
            <a:off x="1903412" y="1447800"/>
            <a:ext cx="8382000" cy="280679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TextBox 3"/>
          <p:cNvSpPr txBox="1"/>
          <p:nvPr/>
        </p:nvSpPr>
        <p:spPr>
          <a:xfrm>
            <a:off x="2589212" y="1524000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Fundamentals</a:t>
            </a:r>
          </a:p>
        </p:txBody>
      </p:sp>
    </p:spTree>
    <p:extLst>
      <p:ext uri="{BB962C8B-B14F-4D97-AF65-F5344CB8AC3E}">
        <p14:creationId xmlns:p14="http://schemas.microsoft.com/office/powerpoint/2010/main" val="251411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months </a:t>
            </a:r>
            <a:r>
              <a:rPr lang="en-US" dirty="0"/>
              <a:t>intensive database development training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times weekly</a:t>
            </a:r>
            <a:r>
              <a:rPr lang="en-US" dirty="0"/>
              <a:t>, lots of live coding, homework and projects</a:t>
            </a:r>
          </a:p>
          <a:p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DB Basics</a:t>
            </a:r>
          </a:p>
          <a:p>
            <a:pPr lvl="1"/>
            <a:r>
              <a:rPr lang="en-US" dirty="0"/>
              <a:t>SQL Server Concepts, SQL &amp; T-SQL, table relationships …</a:t>
            </a:r>
          </a:p>
          <a:p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DB Advanced</a:t>
            </a:r>
          </a:p>
          <a:p>
            <a:pPr lvl="1"/>
            <a:r>
              <a:rPr lang="en-US" dirty="0"/>
              <a:t>ADO.NET, Entity Framework, advanced queries, architecture, working with JSON and XML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Fundamentals Module Goals</a:t>
            </a:r>
          </a:p>
        </p:txBody>
      </p:sp>
    </p:spTree>
    <p:extLst>
      <p:ext uri="{BB962C8B-B14F-4D97-AF65-F5344CB8AC3E}">
        <p14:creationId xmlns:p14="http://schemas.microsoft.com/office/powerpoint/2010/main" val="19583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Core Module at </a:t>
            </a:r>
            <a:r>
              <a:rPr lang="en-US"/>
              <a:t>SoftUni – Timeline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27922" y="2876045"/>
            <a:ext cx="2778486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Database</a:t>
            </a:r>
          </a:p>
          <a:p>
            <a:pPr algn="ctr"/>
            <a:r>
              <a:rPr lang="en-US" sz="2200" b="1" dirty="0">
                <a:solidFill>
                  <a:prstClr val="black"/>
                </a:solidFill>
              </a:rPr>
              <a:t>Basics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b="1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16-Jan-2017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19-Feb-2017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351212" y="2876046"/>
            <a:ext cx="5486400" cy="3143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Database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Advanced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teamwork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8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18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20-Feb-2016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9-Apr-2016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Teamwork defense: 13-Apr-2016</a:t>
            </a:r>
            <a:endParaRPr lang="bg-BG" sz="1800" dirty="0">
              <a:solidFill>
                <a:prstClr val="black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5314" y="1990563"/>
            <a:ext cx="11337898" cy="532600"/>
            <a:chOff x="395314" y="1838163"/>
            <a:chExt cx="9280498" cy="532600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395314" y="2097141"/>
              <a:ext cx="928049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11822" y="1838163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778154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044487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1086978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220444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65310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353183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4486649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3919306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313823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580156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622647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756113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188771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88885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022318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454975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10254045" y="2876044"/>
            <a:ext cx="1355315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2 exams @ one week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82416" y="2876044"/>
            <a:ext cx="1321974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100" b="1" dirty="0">
                <a:solidFill>
                  <a:prstClr val="black"/>
                </a:solidFill>
              </a:rPr>
              <a:t>Easter</a:t>
            </a:r>
            <a:br>
              <a:rPr lang="en-US" sz="2100" b="1" dirty="0">
                <a:solidFill>
                  <a:prstClr val="black"/>
                </a:solidFill>
              </a:rPr>
            </a:br>
            <a:r>
              <a:rPr lang="en-US" sz="2100" b="1" dirty="0">
                <a:solidFill>
                  <a:prstClr val="black"/>
                </a:solidFill>
              </a:rPr>
              <a:t>Holidays</a:t>
            </a:r>
            <a:endParaRPr lang="bg-BG" sz="2100" b="1" dirty="0">
              <a:solidFill>
                <a:prstClr val="black"/>
              </a:solidFill>
            </a:endParaRPr>
          </a:p>
          <a:p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460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16-Jan-2017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90800" y="1504890"/>
            <a:ext cx="1498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20-Feb-2017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624216" y="1504890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13-Apr-2017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79142" y="1504890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30-Apr-2016</a:t>
            </a:r>
          </a:p>
        </p:txBody>
      </p:sp>
    </p:spTree>
    <p:extLst>
      <p:ext uri="{BB962C8B-B14F-4D97-AF65-F5344CB8AC3E}">
        <p14:creationId xmlns:p14="http://schemas.microsoft.com/office/powerpoint/2010/main" val="21443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44" grpId="0" animBg="1"/>
      <p:bldP spid="45" grpId="0" animBg="1"/>
      <p:bldP spid="4" grpId="0"/>
      <p:bldP spid="48" grpId="0"/>
      <p:bldP spid="50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Professions @ SoftUni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90" y="1613587"/>
            <a:ext cx="2390622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Programming</a:t>
            </a:r>
            <a:br>
              <a:rPr lang="en-US" dirty="0"/>
            </a:br>
            <a:r>
              <a:rPr lang="en-US" dirty="0"/>
              <a:t>Basics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7815" y="332241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Tech Module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98812" y="3322413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D3840F"/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 Module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22684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Fund.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22684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Fund.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22684" y="40223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MEAN</a:t>
            </a:r>
          </a:p>
          <a:p>
            <a:r>
              <a:rPr lang="en-US" dirty="0"/>
              <a:t>Stack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22684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Fund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42212" y="40223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42212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DB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2212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DB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52012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Web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52012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Web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2212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Web</a:t>
            </a:r>
          </a:p>
        </p:txBody>
      </p:sp>
      <p:sp>
        <p:nvSpPr>
          <p:cNvPr id="21" name="Arrow: Down 20"/>
          <p:cNvSpPr/>
          <p:nvPr/>
        </p:nvSpPr>
        <p:spPr>
          <a:xfrm>
            <a:off x="1627415" y="2786950"/>
            <a:ext cx="304800" cy="3891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https://softuni.bg/trainings/courses</a:t>
            </a:r>
            <a:endParaRPr lang="en-US" dirty="0"/>
          </a:p>
        </p:txBody>
      </p:sp>
      <p:sp>
        <p:nvSpPr>
          <p:cNvPr id="25" name="Arrow: Bent 24"/>
          <p:cNvSpPr/>
          <p:nvPr/>
        </p:nvSpPr>
        <p:spPr>
          <a:xfrm>
            <a:off x="3874884" y="1690972"/>
            <a:ext cx="1297302" cy="1485100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8" name="Arrow: Bent 27"/>
          <p:cNvSpPr/>
          <p:nvPr/>
        </p:nvSpPr>
        <p:spPr>
          <a:xfrm flipV="1">
            <a:off x="3874883" y="4473876"/>
            <a:ext cx="1297303" cy="1548328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9" name="Arrow: Right 28"/>
          <p:cNvSpPr/>
          <p:nvPr/>
        </p:nvSpPr>
        <p:spPr>
          <a:xfrm>
            <a:off x="7013676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Arrow: Right 29"/>
          <p:cNvSpPr/>
          <p:nvPr/>
        </p:nvSpPr>
        <p:spPr>
          <a:xfrm>
            <a:off x="9223476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Arrow: Right 30"/>
          <p:cNvSpPr/>
          <p:nvPr/>
        </p:nvSpPr>
        <p:spPr>
          <a:xfrm>
            <a:off x="7013676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Arrow: Right 31"/>
          <p:cNvSpPr/>
          <p:nvPr/>
        </p:nvSpPr>
        <p:spPr>
          <a:xfrm>
            <a:off x="9223476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Arrow: Right 32"/>
          <p:cNvSpPr/>
          <p:nvPr/>
        </p:nvSpPr>
        <p:spPr>
          <a:xfrm>
            <a:off x="7013676" y="4366300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5" name="Arrow: Right 34"/>
          <p:cNvSpPr/>
          <p:nvPr/>
        </p:nvSpPr>
        <p:spPr>
          <a:xfrm>
            <a:off x="7013676" y="562396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7" name="Arrow: Right 36"/>
          <p:cNvSpPr/>
          <p:nvPr/>
        </p:nvSpPr>
        <p:spPr>
          <a:xfrm>
            <a:off x="2684868" y="3665521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Arrow: Right 38"/>
          <p:cNvSpPr/>
          <p:nvPr/>
        </p:nvSpPr>
        <p:spPr>
          <a:xfrm rot="20985992">
            <a:off x="4849305" y="338335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Arrow: Right 39"/>
          <p:cNvSpPr/>
          <p:nvPr/>
        </p:nvSpPr>
        <p:spPr>
          <a:xfrm rot="653945">
            <a:off x="4849305" y="4006249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1" name="TextBox 40"/>
          <p:cNvSpPr txBox="1"/>
          <p:nvPr/>
        </p:nvSpPr>
        <p:spPr>
          <a:xfrm>
            <a:off x="9761740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42" name="Arrow: Right 41"/>
          <p:cNvSpPr/>
          <p:nvPr/>
        </p:nvSpPr>
        <p:spPr>
          <a:xfrm>
            <a:off x="9233204" y="562116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https://softuni.bg/curriculum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2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Database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0" name="Picture Placeholder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16" t="-21824" r="-4532" b="1115"/>
          <a:stretch/>
        </p:blipFill>
        <p:spPr>
          <a:xfrm>
            <a:off x="3733800" y="902146"/>
            <a:ext cx="4646612" cy="367921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1076641" y="1859986"/>
            <a:ext cx="1901667" cy="1901665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08412" y="902146"/>
            <a:ext cx="17716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</a:p>
        </p:txBody>
      </p:sp>
      <p:pic>
        <p:nvPicPr>
          <p:cNvPr id="9" name="Picture 2" descr="http://media.tumblr.com/a1b563bf83b9bb363597c13e76fde1b4/tumblr_inline_mfsrwy0g4r1rxkxb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2018314"/>
            <a:ext cx="1743249" cy="15678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91805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 Basics </a:t>
            </a:r>
            <a:r>
              <a:rPr lang="en-US" dirty="0"/>
              <a:t>course provides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Basic database and query concepts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Establishes fundamentals for further DB trainings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Content: SQL syntax, data types, programmability</a:t>
            </a:r>
          </a:p>
          <a:p>
            <a:pPr>
              <a:lnSpc>
                <a:spcPct val="110000"/>
              </a:lnSpc>
            </a:pPr>
            <a:r>
              <a:rPr lang="en-US" dirty="0"/>
              <a:t>What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covered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Client-side implementations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API Libraries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1026" name="Picture 2" descr="Резултат с изображение за missing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45" y="4148398"/>
            <a:ext cx="1963534" cy="19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media.tumblr.com/a1b563bf83b9bb363597c13e76fde1b4/tumblr_inline_mfsrwy0g4r1rxkxb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1828800"/>
            <a:ext cx="1530338" cy="1376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193" y="1546435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DB intro, concepts overview, functionality</a:t>
            </a:r>
          </a:p>
          <a:p>
            <a:pPr>
              <a:lnSpc>
                <a:spcPct val="100000"/>
              </a:lnSpc>
            </a:pPr>
            <a:r>
              <a:rPr lang="en-US" dirty="0"/>
              <a:t>Data definition and data types</a:t>
            </a:r>
          </a:p>
          <a:p>
            <a:pPr>
              <a:lnSpc>
                <a:spcPct val="100000"/>
              </a:lnSpc>
            </a:pPr>
            <a:r>
              <a:rPr lang="en-US" dirty="0"/>
              <a:t>Basic CRUD, intro to SQL</a:t>
            </a:r>
          </a:p>
          <a:p>
            <a:pPr>
              <a:lnSpc>
                <a:spcPct val="100000"/>
              </a:lnSpc>
            </a:pPr>
            <a:r>
              <a:rPr lang="en-US" dirty="0"/>
              <a:t>Built-in functions with T-SQL</a:t>
            </a:r>
          </a:p>
          <a:p>
            <a:pPr>
              <a:lnSpc>
                <a:spcPct val="100000"/>
              </a:lnSpc>
            </a:pPr>
            <a:r>
              <a:rPr lang="en-US" dirty="0"/>
              <a:t>Data aggregation</a:t>
            </a:r>
          </a:p>
          <a:p>
            <a:pPr>
              <a:lnSpc>
                <a:spcPct val="100000"/>
              </a:lnSpc>
            </a:pPr>
            <a:r>
              <a:rPr lang="en-US" dirty="0"/>
              <a:t>Table relationships</a:t>
            </a:r>
          </a:p>
          <a:p>
            <a:pPr>
              <a:lnSpc>
                <a:spcPct val="100000"/>
              </a:lnSpc>
            </a:pPr>
            <a:r>
              <a:rPr lang="en-US" dirty="0"/>
              <a:t>Subqueries and joins</a:t>
            </a:r>
          </a:p>
          <a:p>
            <a:pPr>
              <a:lnSpc>
                <a:spcPct val="100000"/>
              </a:lnSpc>
            </a:pPr>
            <a:r>
              <a:rPr lang="en-US" dirty="0"/>
              <a:t>Functions, triggers, transactions</a:t>
            </a:r>
          </a:p>
        </p:txBody>
      </p:sp>
      <p:pic>
        <p:nvPicPr>
          <p:cNvPr id="1026" name="Picture 2" descr="Резултат с изображение за cont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158" y="4195608"/>
            <a:ext cx="1906254" cy="19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media.tumblr.com/a1b563bf83b9bb363597c13e76fde1b4/tumblr_inline_mfsrwy0g4r1rxkxb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1895">
            <a:off x="9754220" y="4620623"/>
            <a:ext cx="1530338" cy="1376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257</TotalTime>
  <Words>837</Words>
  <Application>Microsoft Office PowerPoint</Application>
  <PresentationFormat>Custom</PresentationFormat>
  <Paragraphs>216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Wingdings 2</vt:lpstr>
      <vt:lpstr>SoftUni 16x9</vt:lpstr>
      <vt:lpstr>C# Database Fundamentals with Microsoft SQL Server</vt:lpstr>
      <vt:lpstr>Table of Contents</vt:lpstr>
      <vt:lpstr>DB Fundamentals Module @ SoftUni</vt:lpstr>
      <vt:lpstr>DB Fundamentals Module Goals</vt:lpstr>
      <vt:lpstr>JS Core Module at SoftUni – Timeline</vt:lpstr>
      <vt:lpstr>Professions @ SoftUni</vt:lpstr>
      <vt:lpstr>Database Basics</vt:lpstr>
      <vt:lpstr>Course Objectives</vt:lpstr>
      <vt:lpstr>Course Topics</vt:lpstr>
      <vt:lpstr>The Trainers Team</vt:lpstr>
      <vt:lpstr>Trainers Team</vt:lpstr>
      <vt:lpstr>Trainers Team (2)</vt:lpstr>
      <vt:lpstr>Database Basics</vt:lpstr>
      <vt:lpstr>Training Duration and Schedule</vt:lpstr>
      <vt:lpstr>Why English?</vt:lpstr>
      <vt:lpstr>Your RFID Chip</vt:lpstr>
      <vt:lpstr>Database Basics</vt:lpstr>
      <vt:lpstr>Scoring System for the Course</vt:lpstr>
      <vt:lpstr>Homework Assignments &amp; Exercises</vt:lpstr>
      <vt:lpstr>Resources</vt:lpstr>
      <vt:lpstr>Course Web Site, Forum and FB Group</vt:lpstr>
      <vt:lpstr>The Programming Basics Slides and Videos</vt:lpstr>
      <vt:lpstr>Recommended Software</vt:lpstr>
      <vt:lpstr>Course Introduction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Databases, SQL, programming, SoftUni, Software University, programming, software development, software engineering, course, database systems</cp:keywords>
  <dc:description>Software University Foundation - http://softuni.org</dc:description>
  <cp:lastModifiedBy>Viktor Kostadinov</cp:lastModifiedBy>
  <cp:revision>32</cp:revision>
  <dcterms:created xsi:type="dcterms:W3CDTF">2014-01-02T17:00:34Z</dcterms:created>
  <dcterms:modified xsi:type="dcterms:W3CDTF">2017-01-16T11:53:04Z</dcterms:modified>
  <cp:category>db;databases;sql;programming;computer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